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"/>
          </a:xfrm>
          <a:prstGeom prst="rect">
            <a:avLst/>
          </a:prstGeom>
          <a:solidFill>
            <a:srgbClr val="D6282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0292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D628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INFLUENCE · INFLUENCER MARKETING · SEVILLA · DESDE 2021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38912" y="1325880"/>
            <a:ext cx="822960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8000"/>
              </a:lnSpc>
              <a:buNone/>
            </a:pPr>
            <a:r>
              <a:rPr lang="en-US" sz="6000" b="1" dirty="0">
                <a:solidFill>
                  <a:srgbClr val="0A0A0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TU PRÓXIMA</a:t>
            </a:r>
            <a:endParaRPr lang="en-US" sz="6000" dirty="0"/>
          </a:p>
          <a:p>
            <a:pPr algn="l" indent="0" marL="0">
              <a:lnSpc>
                <a:spcPct val="98000"/>
              </a:lnSpc>
              <a:buNone/>
            </a:pPr>
            <a:r>
              <a:rPr lang="en-US" sz="6000" b="1" dirty="0">
                <a:solidFill>
                  <a:srgbClr val="0A0A0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AGENCIA DE</a:t>
            </a:r>
            <a:endParaRPr lang="en-US" sz="6000" dirty="0"/>
          </a:p>
          <a:p>
            <a:pPr algn="l" indent="0" marL="0">
              <a:lnSpc>
                <a:spcPct val="98000"/>
              </a:lnSpc>
              <a:buNone/>
            </a:pPr>
            <a:r>
              <a:rPr lang="en-US" sz="6000" b="1" dirty="0">
                <a:solidFill>
                  <a:srgbClr val="D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MARKETING.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457200" y="41605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Campañas con influencers, gestión de redes sociales y diseño web. Especialistas en negocios donde la imagen lo es todo.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65760" y="4754880"/>
            <a:ext cx="8412480" cy="0"/>
          </a:xfrm>
          <a:prstGeom prst="line">
            <a:avLst/>
          </a:prstGeom>
          <a:noFill/>
          <a:ln w="9525">
            <a:solidFill>
              <a:srgbClr val="E5E5E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484632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b="1" spc="100" kern="0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INFO@BYINFLUENCE.ES</a:t>
            </a:r>
            <a:pPr algn="l" indent="0" marL="0">
              <a:buNone/>
            </a:pPr>
            <a:r>
              <a:rPr lang="en-US" sz="800" spc="1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@AGENCIABYINFLUENCE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6949440" y="484632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spc="1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/ 10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"/>
          </a:xfrm>
          <a:prstGeom prst="rect">
            <a:avLst/>
          </a:prstGeom>
          <a:solidFill>
            <a:srgbClr val="D62828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219456"/>
            <a:ext cx="672998" cy="23774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800" b="1" spc="2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AGENCIA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1203350" y="219456"/>
            <a:ext cx="833933" cy="23774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800" b="1" spc="2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SERVICIOS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2201875" y="219456"/>
            <a:ext cx="512064" cy="23774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800" b="1" spc="2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CASOS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2878531" y="219456"/>
            <a:ext cx="753466" cy="23774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800" b="1" spc="2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TALENTOS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3705149" y="192024"/>
            <a:ext cx="936346" cy="256032"/>
          </a:xfrm>
          <a:prstGeom prst="rect">
            <a:avLst/>
          </a:prstGeom>
          <a:solidFill>
            <a:srgbClr val="0A0A0A"/>
          </a:solidFill>
          <a:ln/>
        </p:spPr>
      </p:sp>
      <p:sp>
        <p:nvSpPr>
          <p:cNvPr id="8" name="Text 6"/>
          <p:cNvSpPr/>
          <p:nvPr/>
        </p:nvSpPr>
        <p:spPr>
          <a:xfrm>
            <a:off x="3705149" y="192024"/>
            <a:ext cx="936346" cy="25603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 indent="0" marL="0">
              <a:buNone/>
            </a:pPr>
            <a:r>
              <a:rPr lang="en-US" sz="8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CONTACTO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457200" y="10515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50" kern="0" dirty="0">
                <a:solidFill>
                  <a:srgbClr val="D628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CONTACTO · EMPECEMOS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429768" y="1325880"/>
            <a:ext cx="73152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6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HABLEMOS.</a:t>
            </a:r>
            <a:endParaRPr lang="en-US" sz="7600" dirty="0"/>
          </a:p>
        </p:txBody>
      </p:sp>
      <p:sp>
        <p:nvSpPr>
          <p:cNvPr id="11" name="Shape 9"/>
          <p:cNvSpPr/>
          <p:nvPr/>
        </p:nvSpPr>
        <p:spPr>
          <a:xfrm>
            <a:off x="457200" y="2816352"/>
            <a:ext cx="8321040" cy="0"/>
          </a:xfrm>
          <a:prstGeom prst="line">
            <a:avLst/>
          </a:prstGeom>
          <a:noFill/>
          <a:ln w="9525">
            <a:solidFill>
              <a:srgbClr val="33333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297180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D628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457200" y="321868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info@byinfluence.es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3200400" y="297180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D628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INSTAGRAM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3200400" y="321868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@agenciabyinfluence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943600" y="297180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D628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5943600" y="321868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agenciabyinfluence.es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457200" y="3977640"/>
            <a:ext cx="2743200" cy="548640"/>
          </a:xfrm>
          <a:prstGeom prst="rect">
            <a:avLst/>
          </a:prstGeom>
          <a:solidFill>
            <a:srgbClr val="D62828"/>
          </a:solidFill>
          <a:ln/>
        </p:spPr>
      </p:sp>
      <p:sp>
        <p:nvSpPr>
          <p:cNvPr id="19" name="Text 17"/>
          <p:cNvSpPr/>
          <p:nvPr/>
        </p:nvSpPr>
        <p:spPr>
          <a:xfrm>
            <a:off x="457200" y="397764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HABLAMOS SIN COMPROMISO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65760" y="4754880"/>
            <a:ext cx="8412480" cy="0"/>
          </a:xfrm>
          <a:prstGeom prst="line">
            <a:avLst/>
          </a:prstGeom>
          <a:noFill/>
          <a:ln w="9525">
            <a:solidFill>
              <a:srgbClr val="333333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65760" y="484632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INFO@BYINFLUENCE.ES</a:t>
            </a:r>
            <a:pPr algn="l" indent="0" marL="0">
              <a:buNone/>
            </a:pPr>
            <a:r>
              <a:rPr lang="en-US" sz="800" spc="100" kern="0" dirty="0">
                <a:solidFill>
                  <a:srgbClr val="A8A8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@AGENCIABYINFLUENCE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6949440" y="484632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spc="100" kern="0" dirty="0">
                <a:solidFill>
                  <a:srgbClr val="A8A8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10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92024"/>
            <a:ext cx="855878" cy="256032"/>
          </a:xfrm>
          <a:prstGeom prst="rect">
            <a:avLst/>
          </a:prstGeom>
          <a:solidFill>
            <a:srgbClr val="0A0A0A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192024"/>
            <a:ext cx="855878" cy="25603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 indent="0" marL="0">
              <a:buNone/>
            </a:pPr>
            <a:r>
              <a:rPr lang="en-US" sz="8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AGENCIA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1386230" y="219456"/>
            <a:ext cx="833933" cy="23774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800" b="1" spc="2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SERVICIOS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2384755" y="219456"/>
            <a:ext cx="512064" cy="23774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800" b="1" spc="2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CASOS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061411" y="219456"/>
            <a:ext cx="753466" cy="23774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800" b="1" spc="2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TALENTOS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3979469" y="219456"/>
            <a:ext cx="753466" cy="23774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800" b="1" spc="2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CONTACTO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365760" y="640080"/>
            <a:ext cx="502920" cy="0"/>
          </a:xfrm>
          <a:prstGeom prst="line">
            <a:avLst/>
          </a:prstGeom>
          <a:noFill/>
          <a:ln w="50800">
            <a:solidFill>
              <a:srgbClr val="D62828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50976" y="640080"/>
            <a:ext cx="7827264" cy="0"/>
          </a:xfrm>
          <a:prstGeom prst="line">
            <a:avLst/>
          </a:prstGeom>
          <a:noFill/>
          <a:ln w="9525">
            <a:solidFill>
              <a:srgbClr val="E5E5E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960120"/>
            <a:ext cx="6035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250" kern="0" dirty="0">
                <a:solidFill>
                  <a:srgbClr val="D628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AGENCIA · QUIÉNES SOMOS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457200" y="1280160"/>
            <a:ext cx="502920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8000"/>
              </a:lnSpc>
              <a:buNone/>
            </a:pPr>
            <a:r>
              <a:rPr lang="en-US" sz="3600" b="1" dirty="0">
                <a:solidFill>
                  <a:srgbClr val="0A0A0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CONECTA CON
</a:t>
            </a:r>
            <a:pPr algn="l" indent="0" marL="0">
              <a:lnSpc>
                <a:spcPct val="98000"/>
              </a:lnSpc>
              <a:buNone/>
            </a:pPr>
            <a:r>
              <a:rPr lang="en-US" sz="3600" b="1" dirty="0">
                <a:solidFill>
                  <a:srgbClr val="D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TU PÚBLICO.</a:t>
            </a:r>
            <a:endParaRPr lang="en-US" sz="3600" dirty="0"/>
          </a:p>
        </p:txBody>
      </p:sp>
      <p:sp>
        <p:nvSpPr>
          <p:cNvPr id="12" name="Text 10"/>
          <p:cNvSpPr/>
          <p:nvPr/>
        </p:nvSpPr>
        <p:spPr>
          <a:xfrm>
            <a:off x="475488" y="2514600"/>
            <a:ext cx="49377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4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Agencia de publicidad e influencer marketing en Sevilla. Campañas con influencers, gestión de redes, diseño web y street marketing para que todos hablen de tu marca. Un equipo de 11+ personas, especialistas en negocios donde la imagen lo es todo.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5806440" y="1371600"/>
            <a:ext cx="1481328" cy="1207008"/>
          </a:xfrm>
          <a:prstGeom prst="rect">
            <a:avLst/>
          </a:prstGeom>
          <a:solidFill>
            <a:srgbClr val="F8F8F8"/>
          </a:solidFill>
          <a:ln/>
        </p:spPr>
      </p:sp>
      <p:sp>
        <p:nvSpPr>
          <p:cNvPr id="14" name="Text 12"/>
          <p:cNvSpPr/>
          <p:nvPr/>
        </p:nvSpPr>
        <p:spPr>
          <a:xfrm>
            <a:off x="5934456" y="1536192"/>
            <a:ext cx="1225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D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4,3M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5943600" y="2121408"/>
            <a:ext cx="122529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0" b="1" spc="5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VISTAS · CASO PETIBLUE</a:t>
            </a:r>
            <a:endParaRPr lang="en-US" sz="850" dirty="0"/>
          </a:p>
        </p:txBody>
      </p:sp>
      <p:sp>
        <p:nvSpPr>
          <p:cNvPr id="16" name="Shape 14"/>
          <p:cNvSpPr/>
          <p:nvPr/>
        </p:nvSpPr>
        <p:spPr>
          <a:xfrm>
            <a:off x="7397496" y="1371600"/>
            <a:ext cx="1481328" cy="1207008"/>
          </a:xfrm>
          <a:prstGeom prst="rect">
            <a:avLst/>
          </a:prstGeom>
          <a:solidFill>
            <a:srgbClr val="F8F8F8"/>
          </a:solidFill>
          <a:ln/>
        </p:spPr>
      </p:sp>
      <p:sp>
        <p:nvSpPr>
          <p:cNvPr id="17" name="Text 15"/>
          <p:cNvSpPr/>
          <p:nvPr/>
        </p:nvSpPr>
        <p:spPr>
          <a:xfrm>
            <a:off x="7525512" y="1536192"/>
            <a:ext cx="1225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0A0A0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107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7534656" y="2121408"/>
            <a:ext cx="122529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0" b="1" spc="5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INFLUENCERS EN UNA SOLA CAMPAÑA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5806440" y="2688336"/>
            <a:ext cx="1481328" cy="1207008"/>
          </a:xfrm>
          <a:prstGeom prst="rect">
            <a:avLst/>
          </a:prstGeom>
          <a:solidFill>
            <a:srgbClr val="F8F8F8"/>
          </a:solidFill>
          <a:ln/>
        </p:spPr>
      </p:sp>
      <p:sp>
        <p:nvSpPr>
          <p:cNvPr id="20" name="Text 18"/>
          <p:cNvSpPr/>
          <p:nvPr/>
        </p:nvSpPr>
        <p:spPr>
          <a:xfrm>
            <a:off x="5934456" y="2852928"/>
            <a:ext cx="1225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0A0A0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5</a:t>
            </a:r>
            <a:endParaRPr lang="en-US" sz="2800" dirty="0"/>
          </a:p>
        </p:txBody>
      </p:sp>
      <p:sp>
        <p:nvSpPr>
          <p:cNvPr id="21" name="Text 19"/>
          <p:cNvSpPr/>
          <p:nvPr/>
        </p:nvSpPr>
        <p:spPr>
          <a:xfrm>
            <a:off x="5943600" y="3438144"/>
            <a:ext cx="122529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0" b="1" spc="5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AÑOS DE EXPERIENCIA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7397496" y="2688336"/>
            <a:ext cx="1481328" cy="1207008"/>
          </a:xfrm>
          <a:prstGeom prst="rect">
            <a:avLst/>
          </a:prstGeom>
          <a:solidFill>
            <a:srgbClr val="F8F8F8"/>
          </a:solidFill>
          <a:ln/>
        </p:spPr>
      </p:sp>
      <p:sp>
        <p:nvSpPr>
          <p:cNvPr id="23" name="Text 21"/>
          <p:cNvSpPr/>
          <p:nvPr/>
        </p:nvSpPr>
        <p:spPr>
          <a:xfrm>
            <a:off x="7525512" y="2852928"/>
            <a:ext cx="1225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0A0A0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+35</a:t>
            </a:r>
            <a:endParaRPr lang="en-US" sz="2800" dirty="0"/>
          </a:p>
        </p:txBody>
      </p:sp>
      <p:sp>
        <p:nvSpPr>
          <p:cNvPr id="24" name="Text 22"/>
          <p:cNvSpPr/>
          <p:nvPr/>
        </p:nvSpPr>
        <p:spPr>
          <a:xfrm>
            <a:off x="7534656" y="3438144"/>
            <a:ext cx="122529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0" b="1" spc="5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MARCAS CON CASOS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365760" y="4754880"/>
            <a:ext cx="8412480" cy="0"/>
          </a:xfrm>
          <a:prstGeom prst="line">
            <a:avLst/>
          </a:prstGeom>
          <a:noFill/>
          <a:ln w="9525">
            <a:solidFill>
              <a:srgbClr val="E5E5E5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65760" y="484632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b="1" spc="100" kern="0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INFO@BYINFLUENCE.ES</a:t>
            </a:r>
            <a:pPr algn="l" indent="0" marL="0">
              <a:buNone/>
            </a:pPr>
            <a:r>
              <a:rPr lang="en-US" sz="800" spc="1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@AGENCIABYINFLUENCE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6949440" y="484632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spc="1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/ 10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19456"/>
            <a:ext cx="672998" cy="23774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800" b="1" spc="2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AGENCIA</a:t>
            </a:r>
            <a:endParaRPr lang="en-US" sz="800" dirty="0"/>
          </a:p>
        </p:txBody>
      </p:sp>
      <p:sp>
        <p:nvSpPr>
          <p:cNvPr id="3" name="Shape 1"/>
          <p:cNvSpPr/>
          <p:nvPr/>
        </p:nvSpPr>
        <p:spPr>
          <a:xfrm>
            <a:off x="1111910" y="192024"/>
            <a:ext cx="1016813" cy="256032"/>
          </a:xfrm>
          <a:prstGeom prst="rect">
            <a:avLst/>
          </a:prstGeom>
          <a:solidFill>
            <a:srgbClr val="0A0A0A"/>
          </a:solidFill>
          <a:ln/>
        </p:spPr>
      </p:sp>
      <p:sp>
        <p:nvSpPr>
          <p:cNvPr id="4" name="Text 2"/>
          <p:cNvSpPr/>
          <p:nvPr/>
        </p:nvSpPr>
        <p:spPr>
          <a:xfrm>
            <a:off x="1111910" y="192024"/>
            <a:ext cx="1016813" cy="25603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 indent="0" marL="0">
              <a:buNone/>
            </a:pPr>
            <a:r>
              <a:rPr lang="en-US" sz="8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SERVICIOS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2384755" y="219456"/>
            <a:ext cx="512064" cy="23774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800" b="1" spc="2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CASOS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061411" y="219456"/>
            <a:ext cx="753466" cy="23774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800" b="1" spc="2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TALENTOS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3979469" y="219456"/>
            <a:ext cx="753466" cy="23774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800" b="1" spc="2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CONTACTO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365760" y="640080"/>
            <a:ext cx="502920" cy="0"/>
          </a:xfrm>
          <a:prstGeom prst="line">
            <a:avLst/>
          </a:prstGeom>
          <a:noFill/>
          <a:ln w="50800">
            <a:solidFill>
              <a:srgbClr val="D62828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50976" y="640080"/>
            <a:ext cx="7827264" cy="0"/>
          </a:xfrm>
          <a:prstGeom prst="line">
            <a:avLst/>
          </a:prstGeom>
          <a:noFill/>
          <a:ln w="9525">
            <a:solidFill>
              <a:srgbClr val="E5E5E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960120"/>
            <a:ext cx="6035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250" kern="0" dirty="0">
                <a:solidFill>
                  <a:srgbClr val="D628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SERVICIOS · TRES FRENTES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457200" y="1298448"/>
            <a:ext cx="7315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800" b="1" dirty="0">
                <a:solidFill>
                  <a:srgbClr val="0A0A0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LO QUE </a:t>
            </a:r>
            <a:pPr algn="l" indent="0" marL="0">
              <a:buNone/>
            </a:pPr>
            <a:r>
              <a:rPr lang="en-US" sz="3800" b="1" dirty="0">
                <a:solidFill>
                  <a:srgbClr val="D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HACEMOS.</a:t>
            </a:r>
            <a:endParaRPr lang="en-US" sz="3800" dirty="0"/>
          </a:p>
        </p:txBody>
      </p:sp>
      <p:sp>
        <p:nvSpPr>
          <p:cNvPr id="12" name="Shape 10"/>
          <p:cNvSpPr/>
          <p:nvPr/>
        </p:nvSpPr>
        <p:spPr>
          <a:xfrm>
            <a:off x="457200" y="2148840"/>
            <a:ext cx="2560320" cy="2240280"/>
          </a:xfrm>
          <a:prstGeom prst="rect">
            <a:avLst/>
          </a:prstGeom>
          <a:solidFill>
            <a:srgbClr val="F8F8F8"/>
          </a:solidFill>
          <a:ln/>
        </p:spPr>
      </p:sp>
      <p:sp>
        <p:nvSpPr>
          <p:cNvPr id="13" name="Shape 11"/>
          <p:cNvSpPr/>
          <p:nvPr/>
        </p:nvSpPr>
        <p:spPr>
          <a:xfrm>
            <a:off x="457200" y="2148840"/>
            <a:ext cx="2560320" cy="64008"/>
          </a:xfrm>
          <a:prstGeom prst="rect">
            <a:avLst/>
          </a:prstGeom>
          <a:solidFill>
            <a:srgbClr val="D62828"/>
          </a:solidFill>
          <a:ln/>
        </p:spPr>
      </p:sp>
      <p:sp>
        <p:nvSpPr>
          <p:cNvPr id="14" name="Text 12"/>
          <p:cNvSpPr/>
          <p:nvPr/>
        </p:nvSpPr>
        <p:spPr>
          <a:xfrm>
            <a:off x="676656" y="2404872"/>
            <a:ext cx="1097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D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01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676656" y="2990088"/>
            <a:ext cx="2148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1300" b="1" spc="50" kern="0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CAMPAÑAS CON INFLUENCERS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676656" y="3502152"/>
            <a:ext cx="2148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105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Seleccionamos los perfiles adecuados según tu público y objetivos. Macro, mid-tier o micro: lo que tu campaña necesite.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3291840" y="2148840"/>
            <a:ext cx="2560320" cy="2240280"/>
          </a:xfrm>
          <a:prstGeom prst="rect">
            <a:avLst/>
          </a:prstGeom>
          <a:solidFill>
            <a:srgbClr val="F8F8F8"/>
          </a:solidFill>
          <a:ln/>
        </p:spPr>
      </p:sp>
      <p:sp>
        <p:nvSpPr>
          <p:cNvPr id="18" name="Shape 16"/>
          <p:cNvSpPr/>
          <p:nvPr/>
        </p:nvSpPr>
        <p:spPr>
          <a:xfrm>
            <a:off x="3291840" y="2148840"/>
            <a:ext cx="2560320" cy="64008"/>
          </a:xfrm>
          <a:prstGeom prst="rect">
            <a:avLst/>
          </a:prstGeom>
          <a:solidFill>
            <a:srgbClr val="D62828"/>
          </a:solidFill>
          <a:ln/>
        </p:spPr>
      </p:sp>
      <p:sp>
        <p:nvSpPr>
          <p:cNvPr id="19" name="Text 17"/>
          <p:cNvSpPr/>
          <p:nvPr/>
        </p:nvSpPr>
        <p:spPr>
          <a:xfrm>
            <a:off x="3511296" y="2404872"/>
            <a:ext cx="1097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D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02</a:t>
            </a:r>
            <a:endParaRPr lang="en-US" sz="3000" dirty="0"/>
          </a:p>
        </p:txBody>
      </p:sp>
      <p:sp>
        <p:nvSpPr>
          <p:cNvPr id="20" name="Text 18"/>
          <p:cNvSpPr/>
          <p:nvPr/>
        </p:nvSpPr>
        <p:spPr>
          <a:xfrm>
            <a:off x="3511296" y="2990088"/>
            <a:ext cx="2148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1300" b="1" spc="50" kern="0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GESTIÓN DE REDES SOCIALES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3511296" y="3502152"/>
            <a:ext cx="2148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105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Estrategias personalizadas, contenido visual de calidad, copys que conectan y publicación constante.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6126480" y="2148840"/>
            <a:ext cx="2560320" cy="2240280"/>
          </a:xfrm>
          <a:prstGeom prst="rect">
            <a:avLst/>
          </a:prstGeom>
          <a:solidFill>
            <a:srgbClr val="F8F8F8"/>
          </a:solidFill>
          <a:ln/>
        </p:spPr>
      </p:sp>
      <p:sp>
        <p:nvSpPr>
          <p:cNvPr id="23" name="Shape 21"/>
          <p:cNvSpPr/>
          <p:nvPr/>
        </p:nvSpPr>
        <p:spPr>
          <a:xfrm>
            <a:off x="6126480" y="2148840"/>
            <a:ext cx="2560320" cy="64008"/>
          </a:xfrm>
          <a:prstGeom prst="rect">
            <a:avLst/>
          </a:prstGeom>
          <a:solidFill>
            <a:srgbClr val="D62828"/>
          </a:solidFill>
          <a:ln/>
        </p:spPr>
      </p:sp>
      <p:sp>
        <p:nvSpPr>
          <p:cNvPr id="24" name="Text 22"/>
          <p:cNvSpPr/>
          <p:nvPr/>
        </p:nvSpPr>
        <p:spPr>
          <a:xfrm>
            <a:off x="6345936" y="2404872"/>
            <a:ext cx="1097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D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03</a:t>
            </a:r>
            <a:endParaRPr lang="en-US" sz="3000" dirty="0"/>
          </a:p>
        </p:txBody>
      </p:sp>
      <p:sp>
        <p:nvSpPr>
          <p:cNvPr id="25" name="Text 23"/>
          <p:cNvSpPr/>
          <p:nvPr/>
        </p:nvSpPr>
        <p:spPr>
          <a:xfrm>
            <a:off x="6345936" y="2990088"/>
            <a:ext cx="2148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1300" b="1" spc="50" kern="0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DISEÑO &amp; DESARROLLO WEB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6345936" y="3502152"/>
            <a:ext cx="2148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105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 corporativas, tiendas online y landings a medida: rápidas, responsive y optimizadas para Google.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365760" y="4754880"/>
            <a:ext cx="8412480" cy="0"/>
          </a:xfrm>
          <a:prstGeom prst="line">
            <a:avLst/>
          </a:prstGeom>
          <a:noFill/>
          <a:ln w="9525">
            <a:solidFill>
              <a:srgbClr val="E5E5E5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65760" y="484632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b="1" spc="100" kern="0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INFO@BYINFLUENCE.ES</a:t>
            </a:r>
            <a:pPr algn="l" indent="0" marL="0">
              <a:buNone/>
            </a:pPr>
            <a:r>
              <a:rPr lang="en-US" sz="800" spc="1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@AGENCIABYINFLUENCE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6949440" y="484632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spc="1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/ 10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19456"/>
            <a:ext cx="672998" cy="23774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800" b="1" spc="2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AGENCIA</a:t>
            </a:r>
            <a:endParaRPr lang="en-US" sz="800" dirty="0"/>
          </a:p>
        </p:txBody>
      </p:sp>
      <p:sp>
        <p:nvSpPr>
          <p:cNvPr id="3" name="Shape 1"/>
          <p:cNvSpPr/>
          <p:nvPr/>
        </p:nvSpPr>
        <p:spPr>
          <a:xfrm>
            <a:off x="1111910" y="192024"/>
            <a:ext cx="1016813" cy="256032"/>
          </a:xfrm>
          <a:prstGeom prst="rect">
            <a:avLst/>
          </a:prstGeom>
          <a:solidFill>
            <a:srgbClr val="0A0A0A"/>
          </a:solidFill>
          <a:ln/>
        </p:spPr>
      </p:sp>
      <p:sp>
        <p:nvSpPr>
          <p:cNvPr id="4" name="Text 2"/>
          <p:cNvSpPr/>
          <p:nvPr/>
        </p:nvSpPr>
        <p:spPr>
          <a:xfrm>
            <a:off x="1111910" y="192024"/>
            <a:ext cx="1016813" cy="25603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 indent="0" marL="0">
              <a:buNone/>
            </a:pPr>
            <a:r>
              <a:rPr lang="en-US" sz="8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SERVICIOS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2384755" y="219456"/>
            <a:ext cx="512064" cy="23774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800" b="1" spc="2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CASOS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061411" y="219456"/>
            <a:ext cx="753466" cy="23774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800" b="1" spc="2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TALENTOS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3979469" y="219456"/>
            <a:ext cx="753466" cy="23774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800" b="1" spc="2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CONTACTO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365760" y="640080"/>
            <a:ext cx="502920" cy="0"/>
          </a:xfrm>
          <a:prstGeom prst="line">
            <a:avLst/>
          </a:prstGeom>
          <a:noFill/>
          <a:ln w="50800">
            <a:solidFill>
              <a:srgbClr val="D62828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50976" y="640080"/>
            <a:ext cx="7827264" cy="0"/>
          </a:xfrm>
          <a:prstGeom prst="line">
            <a:avLst/>
          </a:prstGeom>
          <a:noFill/>
          <a:ln w="9525">
            <a:solidFill>
              <a:srgbClr val="E5E5E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74320" y="566928"/>
            <a:ext cx="292608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000" b="1" dirty="0">
                <a:solidFill>
                  <a:srgbClr val="E5E5E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01</a:t>
            </a:r>
            <a:endParaRPr lang="en-US" sz="15000" dirty="0"/>
          </a:p>
        </p:txBody>
      </p:sp>
      <p:sp>
        <p:nvSpPr>
          <p:cNvPr id="11" name="Text 9"/>
          <p:cNvSpPr/>
          <p:nvPr/>
        </p:nvSpPr>
        <p:spPr>
          <a:xfrm>
            <a:off x="457200" y="960120"/>
            <a:ext cx="6035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250" kern="0" dirty="0">
                <a:solidFill>
                  <a:srgbClr val="D628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SERVICIO 01 · INFLUENCER MARKETING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57200" y="1353312"/>
            <a:ext cx="57607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0A0A0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CAMPAÑAS CON </a:t>
            </a:r>
            <a:pPr algn="l" indent="0" marL="0">
              <a:buNone/>
            </a:pPr>
            <a:r>
              <a:rPr lang="en-US" sz="4000" b="1" dirty="0">
                <a:solidFill>
                  <a:srgbClr val="D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INFLUENCERS.</a:t>
            </a:r>
            <a:endParaRPr lang="en-US" sz="4000" dirty="0"/>
          </a:p>
        </p:txBody>
      </p:sp>
      <p:sp>
        <p:nvSpPr>
          <p:cNvPr id="13" name="Shape 11"/>
          <p:cNvSpPr/>
          <p:nvPr/>
        </p:nvSpPr>
        <p:spPr>
          <a:xfrm>
            <a:off x="502920" y="2647188"/>
            <a:ext cx="118872" cy="54864"/>
          </a:xfrm>
          <a:prstGeom prst="rect">
            <a:avLst/>
          </a:prstGeom>
          <a:solidFill>
            <a:srgbClr val="D62828"/>
          </a:solidFill>
          <a:ln/>
        </p:spPr>
      </p:sp>
      <p:sp>
        <p:nvSpPr>
          <p:cNvPr id="14" name="Text 12"/>
          <p:cNvSpPr/>
          <p:nvPr/>
        </p:nvSpPr>
        <p:spPr>
          <a:xfrm>
            <a:off x="740664" y="2578608"/>
            <a:ext cx="520293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Selección de perfiles según tu público y objetivos: macro, mid-tier o micro.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502920" y="3122676"/>
            <a:ext cx="118872" cy="54864"/>
          </a:xfrm>
          <a:prstGeom prst="rect">
            <a:avLst/>
          </a:prstGeom>
          <a:solidFill>
            <a:srgbClr val="D62828"/>
          </a:solidFill>
          <a:ln/>
        </p:spPr>
      </p:sp>
      <p:sp>
        <p:nvSpPr>
          <p:cNvPr id="16" name="Text 14"/>
          <p:cNvSpPr/>
          <p:nvPr/>
        </p:nvSpPr>
        <p:spPr>
          <a:xfrm>
            <a:off x="740664" y="3054096"/>
            <a:ext cx="520293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Coordinación completa: briefing, visita, guion y publicación.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502920" y="3598164"/>
            <a:ext cx="118872" cy="54864"/>
          </a:xfrm>
          <a:prstGeom prst="rect">
            <a:avLst/>
          </a:prstGeom>
          <a:solidFill>
            <a:srgbClr val="D62828"/>
          </a:solidFill>
          <a:ln/>
        </p:spPr>
      </p:sp>
      <p:sp>
        <p:nvSpPr>
          <p:cNvPr id="18" name="Text 16"/>
          <p:cNvSpPr/>
          <p:nvPr/>
        </p:nvSpPr>
        <p:spPr>
          <a:xfrm>
            <a:off x="740664" y="3529584"/>
            <a:ext cx="520293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Colaboraciones reales, en canje o con fee según la campaña.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502920" y="4073652"/>
            <a:ext cx="118872" cy="54864"/>
          </a:xfrm>
          <a:prstGeom prst="rect">
            <a:avLst/>
          </a:prstGeom>
          <a:solidFill>
            <a:srgbClr val="D62828"/>
          </a:solidFill>
          <a:ln/>
        </p:spPr>
      </p:sp>
      <p:sp>
        <p:nvSpPr>
          <p:cNvPr id="20" name="Text 18"/>
          <p:cNvSpPr/>
          <p:nvPr/>
        </p:nvSpPr>
        <p:spPr>
          <a:xfrm>
            <a:off x="740664" y="4005072"/>
            <a:ext cx="520293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Seguimiento de resultados: alcance, visitas y conversión.</a:t>
            </a:r>
            <a:endParaRPr lang="en-US" sz="1250" dirty="0"/>
          </a:p>
        </p:txBody>
      </p:sp>
      <p:sp>
        <p:nvSpPr>
          <p:cNvPr id="21" name="Shape 19"/>
          <p:cNvSpPr/>
          <p:nvPr/>
        </p:nvSpPr>
        <p:spPr>
          <a:xfrm>
            <a:off x="6446520" y="1508760"/>
            <a:ext cx="2331720" cy="2240280"/>
          </a:xfrm>
          <a:prstGeom prst="rect">
            <a:avLst/>
          </a:prstGeom>
          <a:solidFill>
            <a:srgbClr val="0A0A0A"/>
          </a:solidFill>
          <a:ln/>
        </p:spPr>
      </p:sp>
      <p:sp>
        <p:nvSpPr>
          <p:cNvPr id="22" name="Text 20"/>
          <p:cNvSpPr/>
          <p:nvPr/>
        </p:nvSpPr>
        <p:spPr>
          <a:xfrm>
            <a:off x="6702552" y="1783080"/>
            <a:ext cx="1874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spc="300" kern="0" dirty="0">
                <a:solidFill>
                  <a:srgbClr val="D628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SERVICIO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684264" y="2148840"/>
            <a:ext cx="19202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 MEDIDA</a:t>
            </a:r>
            <a:endParaRPr lang="en-US" sz="3200" dirty="0"/>
          </a:p>
        </p:txBody>
      </p:sp>
      <p:sp>
        <p:nvSpPr>
          <p:cNvPr id="24" name="Text 22"/>
          <p:cNvSpPr/>
          <p:nvPr/>
        </p:nvSpPr>
        <p:spPr>
          <a:xfrm>
            <a:off x="6702552" y="3154680"/>
            <a:ext cx="1874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A8A8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según campaña y objetivos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365760" y="4754880"/>
            <a:ext cx="8412480" cy="0"/>
          </a:xfrm>
          <a:prstGeom prst="line">
            <a:avLst/>
          </a:prstGeom>
          <a:noFill/>
          <a:ln w="9525">
            <a:solidFill>
              <a:srgbClr val="E5E5E5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65760" y="484632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b="1" spc="100" kern="0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INFO@BYINFLUENCE.ES</a:t>
            </a:r>
            <a:pPr algn="l" indent="0" marL="0">
              <a:buNone/>
            </a:pPr>
            <a:r>
              <a:rPr lang="en-US" sz="800" spc="1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@AGENCIABYINFLUENCE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6949440" y="484632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spc="1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/ 10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19456"/>
            <a:ext cx="672998" cy="23774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800" b="1" spc="2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AGENCIA</a:t>
            </a:r>
            <a:endParaRPr lang="en-US" sz="800" dirty="0"/>
          </a:p>
        </p:txBody>
      </p:sp>
      <p:sp>
        <p:nvSpPr>
          <p:cNvPr id="3" name="Shape 1"/>
          <p:cNvSpPr/>
          <p:nvPr/>
        </p:nvSpPr>
        <p:spPr>
          <a:xfrm>
            <a:off x="1111910" y="192024"/>
            <a:ext cx="1016813" cy="256032"/>
          </a:xfrm>
          <a:prstGeom prst="rect">
            <a:avLst/>
          </a:prstGeom>
          <a:solidFill>
            <a:srgbClr val="0A0A0A"/>
          </a:solidFill>
          <a:ln/>
        </p:spPr>
      </p:sp>
      <p:sp>
        <p:nvSpPr>
          <p:cNvPr id="4" name="Text 2"/>
          <p:cNvSpPr/>
          <p:nvPr/>
        </p:nvSpPr>
        <p:spPr>
          <a:xfrm>
            <a:off x="1111910" y="192024"/>
            <a:ext cx="1016813" cy="25603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 indent="0" marL="0">
              <a:buNone/>
            </a:pPr>
            <a:r>
              <a:rPr lang="en-US" sz="8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SERVICIOS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2384755" y="219456"/>
            <a:ext cx="512064" cy="23774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800" b="1" spc="2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CASOS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061411" y="219456"/>
            <a:ext cx="753466" cy="23774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800" b="1" spc="2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TALENTOS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3979469" y="219456"/>
            <a:ext cx="753466" cy="23774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800" b="1" spc="2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CONTACTO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365760" y="640080"/>
            <a:ext cx="502920" cy="0"/>
          </a:xfrm>
          <a:prstGeom prst="line">
            <a:avLst/>
          </a:prstGeom>
          <a:noFill/>
          <a:ln w="50800">
            <a:solidFill>
              <a:srgbClr val="D62828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50976" y="640080"/>
            <a:ext cx="7827264" cy="0"/>
          </a:xfrm>
          <a:prstGeom prst="line">
            <a:avLst/>
          </a:prstGeom>
          <a:noFill/>
          <a:ln w="9525">
            <a:solidFill>
              <a:srgbClr val="E5E5E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74320" y="566928"/>
            <a:ext cx="292608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000" b="1" dirty="0">
                <a:solidFill>
                  <a:srgbClr val="E5E5E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02</a:t>
            </a:r>
            <a:endParaRPr lang="en-US" sz="15000" dirty="0"/>
          </a:p>
        </p:txBody>
      </p:sp>
      <p:sp>
        <p:nvSpPr>
          <p:cNvPr id="11" name="Text 9"/>
          <p:cNvSpPr/>
          <p:nvPr/>
        </p:nvSpPr>
        <p:spPr>
          <a:xfrm>
            <a:off x="457200" y="960120"/>
            <a:ext cx="6035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250" kern="0" dirty="0">
                <a:solidFill>
                  <a:srgbClr val="D628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SERVICIO 02 · REDES SOCIALES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57200" y="1353312"/>
            <a:ext cx="57607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0A0A0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GESTIÓN DE </a:t>
            </a:r>
            <a:pPr algn="l" indent="0" marL="0">
              <a:buNone/>
            </a:pPr>
            <a:r>
              <a:rPr lang="en-US" sz="4000" b="1" dirty="0">
                <a:solidFill>
                  <a:srgbClr val="D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REDES.</a:t>
            </a:r>
            <a:endParaRPr lang="en-US" sz="4000" dirty="0"/>
          </a:p>
        </p:txBody>
      </p:sp>
      <p:sp>
        <p:nvSpPr>
          <p:cNvPr id="13" name="Shape 11"/>
          <p:cNvSpPr/>
          <p:nvPr/>
        </p:nvSpPr>
        <p:spPr>
          <a:xfrm>
            <a:off x="502920" y="2647188"/>
            <a:ext cx="118872" cy="54864"/>
          </a:xfrm>
          <a:prstGeom prst="rect">
            <a:avLst/>
          </a:prstGeom>
          <a:solidFill>
            <a:srgbClr val="D62828"/>
          </a:solidFill>
          <a:ln/>
        </p:spPr>
      </p:sp>
      <p:sp>
        <p:nvSpPr>
          <p:cNvPr id="14" name="Text 12"/>
          <p:cNvSpPr/>
          <p:nvPr/>
        </p:nvSpPr>
        <p:spPr>
          <a:xfrm>
            <a:off x="740664" y="2578608"/>
            <a:ext cx="520293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Estrategia personalizada por marca y local.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502920" y="3122676"/>
            <a:ext cx="118872" cy="54864"/>
          </a:xfrm>
          <a:prstGeom prst="rect">
            <a:avLst/>
          </a:prstGeom>
          <a:solidFill>
            <a:srgbClr val="D62828"/>
          </a:solidFill>
          <a:ln/>
        </p:spPr>
      </p:sp>
      <p:sp>
        <p:nvSpPr>
          <p:cNvPr id="16" name="Text 14"/>
          <p:cNvSpPr/>
          <p:nvPr/>
        </p:nvSpPr>
        <p:spPr>
          <a:xfrm>
            <a:off x="740664" y="3054096"/>
            <a:ext cx="520293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Contenido visual de calidad: fotos y vídeos profesionales.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502920" y="3598164"/>
            <a:ext cx="118872" cy="54864"/>
          </a:xfrm>
          <a:prstGeom prst="rect">
            <a:avLst/>
          </a:prstGeom>
          <a:solidFill>
            <a:srgbClr val="D62828"/>
          </a:solidFill>
          <a:ln/>
        </p:spPr>
      </p:sp>
      <p:sp>
        <p:nvSpPr>
          <p:cNvPr id="18" name="Text 16"/>
          <p:cNvSpPr/>
          <p:nvPr/>
        </p:nvSpPr>
        <p:spPr>
          <a:xfrm>
            <a:off x="740664" y="3529584"/>
            <a:ext cx="520293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Copys que conectan y publicación constante.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502920" y="4073652"/>
            <a:ext cx="118872" cy="54864"/>
          </a:xfrm>
          <a:prstGeom prst="rect">
            <a:avLst/>
          </a:prstGeom>
          <a:solidFill>
            <a:srgbClr val="D62828"/>
          </a:solidFill>
          <a:ln/>
        </p:spPr>
      </p:sp>
      <p:sp>
        <p:nvSpPr>
          <p:cNvPr id="20" name="Text 18"/>
          <p:cNvSpPr/>
          <p:nvPr/>
        </p:nvSpPr>
        <p:spPr>
          <a:xfrm>
            <a:off x="740664" y="4005072"/>
            <a:ext cx="520293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Estrategia, no postureo.</a:t>
            </a:r>
            <a:endParaRPr lang="en-US" sz="1250" dirty="0"/>
          </a:p>
        </p:txBody>
      </p:sp>
      <p:sp>
        <p:nvSpPr>
          <p:cNvPr id="21" name="Shape 19"/>
          <p:cNvSpPr/>
          <p:nvPr/>
        </p:nvSpPr>
        <p:spPr>
          <a:xfrm>
            <a:off x="6446520" y="1508760"/>
            <a:ext cx="2331720" cy="2240280"/>
          </a:xfrm>
          <a:prstGeom prst="rect">
            <a:avLst/>
          </a:prstGeom>
          <a:solidFill>
            <a:srgbClr val="0A0A0A"/>
          </a:solidFill>
          <a:ln/>
        </p:spPr>
      </p:sp>
      <p:sp>
        <p:nvSpPr>
          <p:cNvPr id="22" name="Text 20"/>
          <p:cNvSpPr/>
          <p:nvPr/>
        </p:nvSpPr>
        <p:spPr>
          <a:xfrm>
            <a:off x="6702552" y="1783080"/>
            <a:ext cx="1874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spc="300" kern="0" dirty="0">
                <a:solidFill>
                  <a:srgbClr val="D628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SERVICIO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684264" y="2148840"/>
            <a:ext cx="19202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 MEDIDA</a:t>
            </a:r>
            <a:endParaRPr lang="en-US" sz="3200" dirty="0"/>
          </a:p>
        </p:txBody>
      </p:sp>
      <p:sp>
        <p:nvSpPr>
          <p:cNvPr id="24" name="Text 22"/>
          <p:cNvSpPr/>
          <p:nvPr/>
        </p:nvSpPr>
        <p:spPr>
          <a:xfrm>
            <a:off x="6702552" y="3154680"/>
            <a:ext cx="1874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A8A8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según volumen de contenido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365760" y="4754880"/>
            <a:ext cx="8412480" cy="0"/>
          </a:xfrm>
          <a:prstGeom prst="line">
            <a:avLst/>
          </a:prstGeom>
          <a:noFill/>
          <a:ln w="9525">
            <a:solidFill>
              <a:srgbClr val="E5E5E5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65760" y="484632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b="1" spc="100" kern="0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INFO@BYINFLUENCE.ES</a:t>
            </a:r>
            <a:pPr algn="l" indent="0" marL="0">
              <a:buNone/>
            </a:pPr>
            <a:r>
              <a:rPr lang="en-US" sz="800" spc="1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@AGENCIABYINFLUENCE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6949440" y="484632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spc="1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/ 10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19456"/>
            <a:ext cx="672998" cy="23774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800" b="1" spc="2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AGENCIA</a:t>
            </a:r>
            <a:endParaRPr lang="en-US" sz="800" dirty="0"/>
          </a:p>
        </p:txBody>
      </p:sp>
      <p:sp>
        <p:nvSpPr>
          <p:cNvPr id="3" name="Shape 1"/>
          <p:cNvSpPr/>
          <p:nvPr/>
        </p:nvSpPr>
        <p:spPr>
          <a:xfrm>
            <a:off x="1111910" y="192024"/>
            <a:ext cx="1016813" cy="256032"/>
          </a:xfrm>
          <a:prstGeom prst="rect">
            <a:avLst/>
          </a:prstGeom>
          <a:solidFill>
            <a:srgbClr val="0A0A0A"/>
          </a:solidFill>
          <a:ln/>
        </p:spPr>
      </p:sp>
      <p:sp>
        <p:nvSpPr>
          <p:cNvPr id="4" name="Text 2"/>
          <p:cNvSpPr/>
          <p:nvPr/>
        </p:nvSpPr>
        <p:spPr>
          <a:xfrm>
            <a:off x="1111910" y="192024"/>
            <a:ext cx="1016813" cy="25603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 indent="0" marL="0">
              <a:buNone/>
            </a:pPr>
            <a:r>
              <a:rPr lang="en-US" sz="8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SERVICIOS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2384755" y="219456"/>
            <a:ext cx="512064" cy="23774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800" b="1" spc="2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CASOS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061411" y="219456"/>
            <a:ext cx="753466" cy="23774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800" b="1" spc="2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TALENTOS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3979469" y="219456"/>
            <a:ext cx="753466" cy="23774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800" b="1" spc="2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CONTACTO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365760" y="640080"/>
            <a:ext cx="502920" cy="0"/>
          </a:xfrm>
          <a:prstGeom prst="line">
            <a:avLst/>
          </a:prstGeom>
          <a:noFill/>
          <a:ln w="50800">
            <a:solidFill>
              <a:srgbClr val="D62828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50976" y="640080"/>
            <a:ext cx="7827264" cy="0"/>
          </a:xfrm>
          <a:prstGeom prst="line">
            <a:avLst/>
          </a:prstGeom>
          <a:noFill/>
          <a:ln w="9525">
            <a:solidFill>
              <a:srgbClr val="E5E5E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74320" y="566928"/>
            <a:ext cx="292608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000" b="1" dirty="0">
                <a:solidFill>
                  <a:srgbClr val="E5E5E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03</a:t>
            </a:r>
            <a:endParaRPr lang="en-US" sz="15000" dirty="0"/>
          </a:p>
        </p:txBody>
      </p:sp>
      <p:sp>
        <p:nvSpPr>
          <p:cNvPr id="11" name="Text 9"/>
          <p:cNvSpPr/>
          <p:nvPr/>
        </p:nvSpPr>
        <p:spPr>
          <a:xfrm>
            <a:off x="457200" y="960120"/>
            <a:ext cx="6035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250" kern="0" dirty="0">
                <a:solidFill>
                  <a:srgbClr val="D628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SERVICIO 03 · DISEÑO WEB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57200" y="1353312"/>
            <a:ext cx="57607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0A0A0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DISEÑO &amp; </a:t>
            </a:r>
            <a:pPr algn="l" indent="0" marL="0">
              <a:buNone/>
            </a:pPr>
            <a:r>
              <a:rPr lang="en-US" sz="4000" b="1" dirty="0">
                <a:solidFill>
                  <a:srgbClr val="D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WEB.</a:t>
            </a:r>
            <a:endParaRPr lang="en-US" sz="4000" dirty="0"/>
          </a:p>
        </p:txBody>
      </p:sp>
      <p:sp>
        <p:nvSpPr>
          <p:cNvPr id="13" name="Shape 11"/>
          <p:cNvSpPr/>
          <p:nvPr/>
        </p:nvSpPr>
        <p:spPr>
          <a:xfrm>
            <a:off x="502920" y="2647188"/>
            <a:ext cx="118872" cy="54864"/>
          </a:xfrm>
          <a:prstGeom prst="rect">
            <a:avLst/>
          </a:prstGeom>
          <a:solidFill>
            <a:srgbClr val="D62828"/>
          </a:solidFill>
          <a:ln/>
        </p:spPr>
      </p:sp>
      <p:sp>
        <p:nvSpPr>
          <p:cNvPr id="14" name="Text 12"/>
          <p:cNvSpPr/>
          <p:nvPr/>
        </p:nvSpPr>
        <p:spPr>
          <a:xfrm>
            <a:off x="740664" y="2578608"/>
            <a:ext cx="520293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 corporativas, tiendas online y landing pages a medida.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502920" y="3122676"/>
            <a:ext cx="118872" cy="54864"/>
          </a:xfrm>
          <a:prstGeom prst="rect">
            <a:avLst/>
          </a:prstGeom>
          <a:solidFill>
            <a:srgbClr val="D62828"/>
          </a:solidFill>
          <a:ln/>
        </p:spPr>
      </p:sp>
      <p:sp>
        <p:nvSpPr>
          <p:cNvPr id="16" name="Text 14"/>
          <p:cNvSpPr/>
          <p:nvPr/>
        </p:nvSpPr>
        <p:spPr>
          <a:xfrm>
            <a:off x="740664" y="3054096"/>
            <a:ext cx="520293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Rápidas, responsive y optimizadas para posicionar en Google.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502920" y="3598164"/>
            <a:ext cx="118872" cy="54864"/>
          </a:xfrm>
          <a:prstGeom prst="rect">
            <a:avLst/>
          </a:prstGeom>
          <a:solidFill>
            <a:srgbClr val="D62828"/>
          </a:solidFill>
          <a:ln/>
        </p:spPr>
      </p:sp>
      <p:sp>
        <p:nvSpPr>
          <p:cNvPr id="18" name="Text 16"/>
          <p:cNvSpPr/>
          <p:nvPr/>
        </p:nvSpPr>
        <p:spPr>
          <a:xfrm>
            <a:off x="740664" y="3529584"/>
            <a:ext cx="520293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Fieles a la estética de tu marca, desde el primer día.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502920" y="4073652"/>
            <a:ext cx="118872" cy="54864"/>
          </a:xfrm>
          <a:prstGeom prst="rect">
            <a:avLst/>
          </a:prstGeom>
          <a:solidFill>
            <a:srgbClr val="D62828"/>
          </a:solidFill>
          <a:ln/>
        </p:spPr>
      </p:sp>
      <p:sp>
        <p:nvSpPr>
          <p:cNvPr id="20" name="Text 18"/>
          <p:cNvSpPr/>
          <p:nvPr/>
        </p:nvSpPr>
        <p:spPr>
          <a:xfrm>
            <a:off x="740664" y="4005072"/>
            <a:ext cx="520293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Mantenimiento y evolución continua si lo necesitas.</a:t>
            </a:r>
            <a:endParaRPr lang="en-US" sz="1250" dirty="0"/>
          </a:p>
        </p:txBody>
      </p:sp>
      <p:sp>
        <p:nvSpPr>
          <p:cNvPr id="21" name="Shape 19"/>
          <p:cNvSpPr/>
          <p:nvPr/>
        </p:nvSpPr>
        <p:spPr>
          <a:xfrm>
            <a:off x="6446520" y="1508760"/>
            <a:ext cx="2331720" cy="2240280"/>
          </a:xfrm>
          <a:prstGeom prst="rect">
            <a:avLst/>
          </a:prstGeom>
          <a:solidFill>
            <a:srgbClr val="0A0A0A"/>
          </a:solidFill>
          <a:ln/>
        </p:spPr>
      </p:sp>
      <p:sp>
        <p:nvSpPr>
          <p:cNvPr id="22" name="Text 20"/>
          <p:cNvSpPr/>
          <p:nvPr/>
        </p:nvSpPr>
        <p:spPr>
          <a:xfrm>
            <a:off x="6702552" y="1783080"/>
            <a:ext cx="1874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spc="300" kern="0" dirty="0">
                <a:solidFill>
                  <a:srgbClr val="D628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SERVICIO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684264" y="2148840"/>
            <a:ext cx="19202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 MEDIDA</a:t>
            </a:r>
            <a:endParaRPr lang="en-US" sz="3200" dirty="0"/>
          </a:p>
        </p:txBody>
      </p:sp>
      <p:sp>
        <p:nvSpPr>
          <p:cNvPr id="24" name="Text 22"/>
          <p:cNvSpPr/>
          <p:nvPr/>
        </p:nvSpPr>
        <p:spPr>
          <a:xfrm>
            <a:off x="6702552" y="3154680"/>
            <a:ext cx="1874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A8A8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proyecto o mantenimiento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365760" y="4754880"/>
            <a:ext cx="8412480" cy="0"/>
          </a:xfrm>
          <a:prstGeom prst="line">
            <a:avLst/>
          </a:prstGeom>
          <a:noFill/>
          <a:ln w="9525">
            <a:solidFill>
              <a:srgbClr val="E5E5E5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65760" y="484632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b="1" spc="100" kern="0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INFO@BYINFLUENCE.ES</a:t>
            </a:r>
            <a:pPr algn="l" indent="0" marL="0">
              <a:buNone/>
            </a:pPr>
            <a:r>
              <a:rPr lang="en-US" sz="800" spc="1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@AGENCIABYINFLUENCE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6949440" y="484632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spc="1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/ 10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19456"/>
            <a:ext cx="672998" cy="23774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800" b="1" spc="2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AGENCIA</a:t>
            </a:r>
            <a:endParaRPr lang="en-US" sz="800" dirty="0"/>
          </a:p>
        </p:txBody>
      </p:sp>
      <p:sp>
        <p:nvSpPr>
          <p:cNvPr id="3" name="Text 1"/>
          <p:cNvSpPr/>
          <p:nvPr/>
        </p:nvSpPr>
        <p:spPr>
          <a:xfrm>
            <a:off x="1203350" y="219456"/>
            <a:ext cx="833933" cy="23774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800" b="1" spc="2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SERVICIOS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2110435" y="192024"/>
            <a:ext cx="694944" cy="256032"/>
          </a:xfrm>
          <a:prstGeom prst="rect">
            <a:avLst/>
          </a:prstGeom>
          <a:solidFill>
            <a:srgbClr val="0A0A0A"/>
          </a:solidFill>
          <a:ln/>
        </p:spPr>
      </p:sp>
      <p:sp>
        <p:nvSpPr>
          <p:cNvPr id="5" name="Text 3"/>
          <p:cNvSpPr/>
          <p:nvPr/>
        </p:nvSpPr>
        <p:spPr>
          <a:xfrm>
            <a:off x="2110435" y="192024"/>
            <a:ext cx="694944" cy="25603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 indent="0" marL="0">
              <a:buNone/>
            </a:pPr>
            <a:r>
              <a:rPr lang="en-US" sz="8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CASOS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061411" y="219456"/>
            <a:ext cx="753466" cy="23774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800" b="1" spc="2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TALENTOS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3979469" y="219456"/>
            <a:ext cx="753466" cy="23774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800" b="1" spc="2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CONTACTO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365760" y="640080"/>
            <a:ext cx="502920" cy="0"/>
          </a:xfrm>
          <a:prstGeom prst="line">
            <a:avLst/>
          </a:prstGeom>
          <a:noFill/>
          <a:ln w="50800">
            <a:solidFill>
              <a:srgbClr val="D62828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50976" y="640080"/>
            <a:ext cx="7827264" cy="0"/>
          </a:xfrm>
          <a:prstGeom prst="line">
            <a:avLst/>
          </a:prstGeom>
          <a:noFill/>
          <a:ln w="9525">
            <a:solidFill>
              <a:srgbClr val="E5E5E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960120"/>
            <a:ext cx="6035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250" kern="0" dirty="0">
                <a:solidFill>
                  <a:srgbClr val="D628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CASOS REALES · CAMPAÑAS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457200" y="1298448"/>
            <a:ext cx="7315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800" b="1" dirty="0">
                <a:solidFill>
                  <a:srgbClr val="0A0A0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CAMPAÑAS </a:t>
            </a:r>
            <a:pPr algn="l" indent="0" marL="0">
              <a:buNone/>
            </a:pPr>
            <a:r>
              <a:rPr lang="en-US" sz="3800" b="1" dirty="0">
                <a:solidFill>
                  <a:srgbClr val="D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REALES.</a:t>
            </a:r>
            <a:endParaRPr lang="en-US" sz="3800" dirty="0"/>
          </a:p>
        </p:txBody>
      </p:sp>
      <p:sp>
        <p:nvSpPr>
          <p:cNvPr id="12" name="Shape 10"/>
          <p:cNvSpPr/>
          <p:nvPr/>
        </p:nvSpPr>
        <p:spPr>
          <a:xfrm>
            <a:off x="457200" y="2103120"/>
            <a:ext cx="3977640" cy="2331720"/>
          </a:xfrm>
          <a:prstGeom prst="rect">
            <a:avLst/>
          </a:prstGeom>
          <a:solidFill>
            <a:srgbClr val="F8F8F8"/>
          </a:solidFill>
          <a:ln/>
        </p:spPr>
      </p:sp>
      <p:sp>
        <p:nvSpPr>
          <p:cNvPr id="13" name="Shape 11"/>
          <p:cNvSpPr/>
          <p:nvPr/>
        </p:nvSpPr>
        <p:spPr>
          <a:xfrm>
            <a:off x="457200" y="2103120"/>
            <a:ext cx="3977640" cy="64008"/>
          </a:xfrm>
          <a:prstGeom prst="rect">
            <a:avLst/>
          </a:prstGeom>
          <a:solidFill>
            <a:srgbClr val="D62828"/>
          </a:solidFill>
          <a:ln/>
        </p:spPr>
      </p:sp>
      <p:sp>
        <p:nvSpPr>
          <p:cNvPr id="14" name="Text 12"/>
          <p:cNvSpPr/>
          <p:nvPr/>
        </p:nvSpPr>
        <p:spPr>
          <a:xfrm>
            <a:off x="676656" y="233172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50" kern="0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PETIBLUE · INAUGURACIÓN LAGOH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76656" y="2633472"/>
            <a:ext cx="3566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4,3M de vistas para la apertura. Campaña de lanzamiento del chef Skander (Grupo Bacanal): crear expectación antes de abrir la puerta.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676656" y="3520440"/>
            <a:ext cx="868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D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4,3M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676656" y="3886200"/>
            <a:ext cx="896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5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VISTAS</a:t>
            </a:r>
            <a:endParaRPr lang="en-US" sz="700" dirty="0"/>
          </a:p>
        </p:txBody>
      </p:sp>
      <p:sp>
        <p:nvSpPr>
          <p:cNvPr id="18" name="Text 16"/>
          <p:cNvSpPr/>
          <p:nvPr/>
        </p:nvSpPr>
        <p:spPr>
          <a:xfrm>
            <a:off x="1591056" y="3520440"/>
            <a:ext cx="868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D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107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1591056" y="3886200"/>
            <a:ext cx="896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5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INFLUENCERS</a:t>
            </a:r>
            <a:endParaRPr lang="en-US" sz="700" dirty="0"/>
          </a:p>
        </p:txBody>
      </p:sp>
      <p:sp>
        <p:nvSpPr>
          <p:cNvPr id="20" name="Text 18"/>
          <p:cNvSpPr/>
          <p:nvPr/>
        </p:nvSpPr>
        <p:spPr>
          <a:xfrm>
            <a:off x="2505456" y="3520440"/>
            <a:ext cx="868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D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78%</a:t>
            </a:r>
            <a:endParaRPr lang="en-US" sz="1700" dirty="0"/>
          </a:p>
        </p:txBody>
      </p:sp>
      <p:sp>
        <p:nvSpPr>
          <p:cNvPr id="21" name="Text 19"/>
          <p:cNvSpPr/>
          <p:nvPr/>
        </p:nvSpPr>
        <p:spPr>
          <a:xfrm>
            <a:off x="2505456" y="3886200"/>
            <a:ext cx="896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5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 IG+TIKTOK</a:t>
            </a:r>
            <a:endParaRPr lang="en-US" sz="700" dirty="0"/>
          </a:p>
        </p:txBody>
      </p:sp>
      <p:sp>
        <p:nvSpPr>
          <p:cNvPr id="22" name="Text 20"/>
          <p:cNvSpPr/>
          <p:nvPr/>
        </p:nvSpPr>
        <p:spPr>
          <a:xfrm>
            <a:off x="3419856" y="3520440"/>
            <a:ext cx="868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D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15</a:t>
            </a:r>
            <a:endParaRPr lang="en-US" sz="1700" dirty="0"/>
          </a:p>
        </p:txBody>
      </p:sp>
      <p:sp>
        <p:nvSpPr>
          <p:cNvPr id="23" name="Text 21"/>
          <p:cNvSpPr/>
          <p:nvPr/>
        </p:nvSpPr>
        <p:spPr>
          <a:xfrm>
            <a:off x="3419856" y="3886200"/>
            <a:ext cx="896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5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DÍAS DE CAMPAÑA</a:t>
            </a:r>
            <a:endParaRPr lang="en-US" sz="700" dirty="0"/>
          </a:p>
        </p:txBody>
      </p:sp>
      <p:sp>
        <p:nvSpPr>
          <p:cNvPr id="24" name="Shape 22"/>
          <p:cNvSpPr/>
          <p:nvPr/>
        </p:nvSpPr>
        <p:spPr>
          <a:xfrm>
            <a:off x="4709160" y="2103120"/>
            <a:ext cx="3977640" cy="2331720"/>
          </a:xfrm>
          <a:prstGeom prst="rect">
            <a:avLst/>
          </a:prstGeom>
          <a:solidFill>
            <a:srgbClr val="F8F8F8"/>
          </a:solidFill>
          <a:ln/>
        </p:spPr>
      </p:sp>
      <p:sp>
        <p:nvSpPr>
          <p:cNvPr id="25" name="Shape 23"/>
          <p:cNvSpPr/>
          <p:nvPr/>
        </p:nvSpPr>
        <p:spPr>
          <a:xfrm>
            <a:off x="4709160" y="2103120"/>
            <a:ext cx="3977640" cy="64008"/>
          </a:xfrm>
          <a:prstGeom prst="rect">
            <a:avLst/>
          </a:prstGeom>
          <a:solidFill>
            <a:srgbClr val="D62828"/>
          </a:solidFill>
          <a:ln/>
        </p:spPr>
      </p:sp>
      <p:sp>
        <p:nvSpPr>
          <p:cNvPr id="26" name="Text 24"/>
          <p:cNvSpPr/>
          <p:nvPr/>
        </p:nvSpPr>
        <p:spPr>
          <a:xfrm>
            <a:off x="4928616" y="233172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50" kern="0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 OMAR · CONCIERTO SEVILLA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4928616" y="2633472"/>
            <a:ext cx="3566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Sold out en minutos. Estrategia de influencers en TikTok e Instagram para transformar la expectación en ventas reales.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4928616" y="3520440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3M+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4928616" y="3886200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5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ALCANCE</a:t>
            </a:r>
            <a:endParaRPr lang="en-US" sz="700" dirty="0"/>
          </a:p>
        </p:txBody>
      </p:sp>
      <p:sp>
        <p:nvSpPr>
          <p:cNvPr id="30" name="Text 28"/>
          <p:cNvSpPr/>
          <p:nvPr/>
        </p:nvSpPr>
        <p:spPr>
          <a:xfrm>
            <a:off x="6135624" y="3520440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140K+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135624" y="3886200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5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INTERACCIONES</a:t>
            </a:r>
            <a:endParaRPr lang="en-US" sz="700" dirty="0"/>
          </a:p>
        </p:txBody>
      </p:sp>
      <p:sp>
        <p:nvSpPr>
          <p:cNvPr id="32" name="Text 30"/>
          <p:cNvSpPr/>
          <p:nvPr/>
        </p:nvSpPr>
        <p:spPr>
          <a:xfrm>
            <a:off x="7342632" y="3520440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SOLD OUT</a:t>
            </a:r>
            <a:endParaRPr lang="en-US" sz="1600" dirty="0"/>
          </a:p>
        </p:txBody>
      </p:sp>
      <p:sp>
        <p:nvSpPr>
          <p:cNvPr id="33" name="Text 31"/>
          <p:cNvSpPr/>
          <p:nvPr/>
        </p:nvSpPr>
        <p:spPr>
          <a:xfrm>
            <a:off x="7342632" y="3886200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5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MINUTOS</a:t>
            </a:r>
            <a:endParaRPr lang="en-US" sz="700" dirty="0"/>
          </a:p>
        </p:txBody>
      </p:sp>
      <p:sp>
        <p:nvSpPr>
          <p:cNvPr id="34" name="Shape 32"/>
          <p:cNvSpPr/>
          <p:nvPr/>
        </p:nvSpPr>
        <p:spPr>
          <a:xfrm>
            <a:off x="365760" y="4754880"/>
            <a:ext cx="8412480" cy="0"/>
          </a:xfrm>
          <a:prstGeom prst="line">
            <a:avLst/>
          </a:prstGeom>
          <a:noFill/>
          <a:ln w="9525">
            <a:solidFill>
              <a:srgbClr val="E5E5E5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65760" y="484632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b="1" spc="100" kern="0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INFO@BYINFLUENCE.ES</a:t>
            </a:r>
            <a:pPr algn="l" indent="0" marL="0">
              <a:buNone/>
            </a:pPr>
            <a:r>
              <a:rPr lang="en-US" sz="800" spc="1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@AGENCIABYINFLUENCE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6949440" y="484632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spc="1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/ 10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19456"/>
            <a:ext cx="672998" cy="23774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800" b="1" spc="2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AGENCIA</a:t>
            </a:r>
            <a:endParaRPr lang="en-US" sz="800" dirty="0"/>
          </a:p>
        </p:txBody>
      </p:sp>
      <p:sp>
        <p:nvSpPr>
          <p:cNvPr id="3" name="Text 1"/>
          <p:cNvSpPr/>
          <p:nvPr/>
        </p:nvSpPr>
        <p:spPr>
          <a:xfrm>
            <a:off x="1203350" y="219456"/>
            <a:ext cx="833933" cy="23774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800" b="1" spc="2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SERVICIOS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2110435" y="192024"/>
            <a:ext cx="694944" cy="256032"/>
          </a:xfrm>
          <a:prstGeom prst="rect">
            <a:avLst/>
          </a:prstGeom>
          <a:solidFill>
            <a:srgbClr val="0A0A0A"/>
          </a:solidFill>
          <a:ln/>
        </p:spPr>
      </p:sp>
      <p:sp>
        <p:nvSpPr>
          <p:cNvPr id="5" name="Text 3"/>
          <p:cNvSpPr/>
          <p:nvPr/>
        </p:nvSpPr>
        <p:spPr>
          <a:xfrm>
            <a:off x="2110435" y="192024"/>
            <a:ext cx="694944" cy="25603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 indent="0" marL="0">
              <a:buNone/>
            </a:pPr>
            <a:r>
              <a:rPr lang="en-US" sz="8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CASOS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061411" y="219456"/>
            <a:ext cx="753466" cy="23774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800" b="1" spc="2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TALENTOS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3979469" y="219456"/>
            <a:ext cx="753466" cy="23774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800" b="1" spc="2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CONTACTO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365760" y="640080"/>
            <a:ext cx="502920" cy="0"/>
          </a:xfrm>
          <a:prstGeom prst="line">
            <a:avLst/>
          </a:prstGeom>
          <a:noFill/>
          <a:ln w="50800">
            <a:solidFill>
              <a:srgbClr val="D62828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50976" y="640080"/>
            <a:ext cx="7827264" cy="0"/>
          </a:xfrm>
          <a:prstGeom prst="line">
            <a:avLst/>
          </a:prstGeom>
          <a:noFill/>
          <a:ln w="9525">
            <a:solidFill>
              <a:srgbClr val="E5E5E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960120"/>
            <a:ext cx="6035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250" kern="0" dirty="0">
                <a:solidFill>
                  <a:srgbClr val="D628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CASOS REALES · REDES QUE CRECEN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457200" y="1298448"/>
            <a:ext cx="7315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800" b="1" dirty="0">
                <a:solidFill>
                  <a:srgbClr val="0A0A0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CUENTAS QUE </a:t>
            </a:r>
            <a:pPr algn="l" indent="0" marL="0">
              <a:buNone/>
            </a:pPr>
            <a:r>
              <a:rPr lang="en-US" sz="3800" b="1" dirty="0">
                <a:solidFill>
                  <a:srgbClr val="D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CRECEN.</a:t>
            </a:r>
            <a:endParaRPr lang="en-US" sz="3800" dirty="0"/>
          </a:p>
        </p:txBody>
      </p:sp>
      <p:sp>
        <p:nvSpPr>
          <p:cNvPr id="12" name="Text 10"/>
          <p:cNvSpPr/>
          <p:nvPr/>
        </p:nvSpPr>
        <p:spPr>
          <a:xfrm>
            <a:off x="457200" y="2240280"/>
            <a:ext cx="685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D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01</a:t>
            </a:r>
            <a:endParaRPr lang="en-US" sz="2600" dirty="0"/>
          </a:p>
        </p:txBody>
      </p:sp>
      <p:sp>
        <p:nvSpPr>
          <p:cNvPr id="13" name="Text 11"/>
          <p:cNvSpPr/>
          <p:nvPr/>
        </p:nvSpPr>
        <p:spPr>
          <a:xfrm>
            <a:off x="1143000" y="2258568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100" kern="0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RATATOUILLE CHEESECAKE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143000" y="2542032"/>
            <a:ext cx="7406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30,9K seguidores · 1,2M visualizaciones en 30 días · colaboración con Magnum. Campañas que no paran.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457200" y="2907792"/>
            <a:ext cx="8229600" cy="0"/>
          </a:xfrm>
          <a:prstGeom prst="line">
            <a:avLst/>
          </a:prstGeom>
          <a:noFill/>
          <a:ln w="9525">
            <a:solidFill>
              <a:srgbClr val="E5E5E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3017520"/>
            <a:ext cx="685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D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02</a:t>
            </a:r>
            <a:endParaRPr lang="en-US" sz="2600" dirty="0"/>
          </a:p>
        </p:txBody>
      </p:sp>
      <p:sp>
        <p:nvSpPr>
          <p:cNvPr id="17" name="Text 15"/>
          <p:cNvSpPr/>
          <p:nvPr/>
        </p:nvSpPr>
        <p:spPr>
          <a:xfrm>
            <a:off x="1143000" y="3035808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100" kern="0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MONSTRUO DE LABORATORIO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143000" y="3319272"/>
            <a:ext cx="7406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16,9K seguidores · 339K visualizaciones en 30 días · colabs con Kellogg's, Pringles y Nocilla. Fenómeno viral.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457200" y="3685032"/>
            <a:ext cx="8229600" cy="0"/>
          </a:xfrm>
          <a:prstGeom prst="line">
            <a:avLst/>
          </a:prstGeom>
          <a:noFill/>
          <a:ln w="9525">
            <a:solidFill>
              <a:srgbClr val="E5E5E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57200" y="3794760"/>
            <a:ext cx="685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D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03</a:t>
            </a:r>
            <a:endParaRPr lang="en-US" sz="2600" dirty="0"/>
          </a:p>
        </p:txBody>
      </p:sp>
      <p:sp>
        <p:nvSpPr>
          <p:cNvPr id="21" name="Text 19"/>
          <p:cNvSpPr/>
          <p:nvPr/>
        </p:nvSpPr>
        <p:spPr>
          <a:xfrm>
            <a:off x="1143000" y="3813048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100" kern="0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MASAKALI SWEETS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1143000" y="4096512"/>
            <a:ext cx="7406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9.259 seguidores · 3 tiendas + obrador. Tan viral que tuvieron que cerrar por exceso de demanda.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475488" y="448056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A8A8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Datos de Instagram · últimos 30 días en el momento del informe.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365760" y="4754880"/>
            <a:ext cx="8412480" cy="0"/>
          </a:xfrm>
          <a:prstGeom prst="line">
            <a:avLst/>
          </a:prstGeom>
          <a:noFill/>
          <a:ln w="9525">
            <a:solidFill>
              <a:srgbClr val="E5E5E5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65760" y="484632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b="1" spc="100" kern="0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INFO@BYINFLUENCE.ES</a:t>
            </a:r>
            <a:pPr algn="l" indent="0" marL="0">
              <a:buNone/>
            </a:pPr>
            <a:r>
              <a:rPr lang="en-US" sz="800" spc="1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@AGENCIABYINFLUENCE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6949440" y="484632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spc="1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/ 10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19456"/>
            <a:ext cx="672998" cy="23774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800" b="1" spc="2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AGENCIA</a:t>
            </a:r>
            <a:endParaRPr lang="en-US" sz="800" dirty="0"/>
          </a:p>
        </p:txBody>
      </p:sp>
      <p:sp>
        <p:nvSpPr>
          <p:cNvPr id="3" name="Text 1"/>
          <p:cNvSpPr/>
          <p:nvPr/>
        </p:nvSpPr>
        <p:spPr>
          <a:xfrm>
            <a:off x="1203350" y="219456"/>
            <a:ext cx="833933" cy="23774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800" b="1" spc="2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SERVICIOS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2201875" y="219456"/>
            <a:ext cx="512064" cy="23774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800" b="1" spc="2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CASOS</a:t>
            </a:r>
            <a:endParaRPr lang="en-US" sz="800" dirty="0"/>
          </a:p>
        </p:txBody>
      </p:sp>
      <p:sp>
        <p:nvSpPr>
          <p:cNvPr id="5" name="Shape 3"/>
          <p:cNvSpPr/>
          <p:nvPr/>
        </p:nvSpPr>
        <p:spPr>
          <a:xfrm>
            <a:off x="2787091" y="192024"/>
            <a:ext cx="936346" cy="256032"/>
          </a:xfrm>
          <a:prstGeom prst="rect">
            <a:avLst/>
          </a:prstGeom>
          <a:solidFill>
            <a:srgbClr val="0A0A0A"/>
          </a:solidFill>
          <a:ln/>
        </p:spPr>
      </p:sp>
      <p:sp>
        <p:nvSpPr>
          <p:cNvPr id="6" name="Text 4"/>
          <p:cNvSpPr/>
          <p:nvPr/>
        </p:nvSpPr>
        <p:spPr>
          <a:xfrm>
            <a:off x="2787091" y="192024"/>
            <a:ext cx="936346" cy="25603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 indent="0" marL="0">
              <a:buNone/>
            </a:pPr>
            <a:r>
              <a:rPr lang="en-US" sz="8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TALENTOS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3979469" y="219456"/>
            <a:ext cx="753466" cy="23774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800" b="1" spc="2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CONTACTO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365760" y="640080"/>
            <a:ext cx="502920" cy="0"/>
          </a:xfrm>
          <a:prstGeom prst="line">
            <a:avLst/>
          </a:prstGeom>
          <a:noFill/>
          <a:ln w="50800">
            <a:solidFill>
              <a:srgbClr val="D62828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50976" y="640080"/>
            <a:ext cx="7827264" cy="0"/>
          </a:xfrm>
          <a:prstGeom prst="line">
            <a:avLst/>
          </a:prstGeom>
          <a:noFill/>
          <a:ln w="9525">
            <a:solidFill>
              <a:srgbClr val="E5E5E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960120"/>
            <a:ext cx="6035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250" kern="0" dirty="0">
                <a:solidFill>
                  <a:srgbClr val="D628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REPRESENTACIÓN · BRAND DEALS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457200" y="1280160"/>
            <a:ext cx="8229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A0A0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NUESTROS TALENTOS,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D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CON LAS GRANDES MARCAS.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475488" y="25603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Representamos a creadores que han trabajado con: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57200" y="3017520"/>
            <a:ext cx="1088136" cy="438912"/>
          </a:xfrm>
          <a:prstGeom prst="rect">
            <a:avLst/>
          </a:prstGeom>
          <a:solidFill>
            <a:srgbClr val="F8F8F8"/>
          </a:solidFill>
          <a:ln w="9525">
            <a:solidFill>
              <a:srgbClr val="E5E5E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" y="3017520"/>
            <a:ext cx="108813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150" kern="0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LALIGA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1746504" y="3017520"/>
            <a:ext cx="1403604" cy="438912"/>
          </a:xfrm>
          <a:prstGeom prst="rect">
            <a:avLst/>
          </a:prstGeom>
          <a:solidFill>
            <a:srgbClr val="F8F8F8"/>
          </a:solidFill>
          <a:ln w="9525">
            <a:solidFill>
              <a:srgbClr val="E5E5E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746504" y="3017520"/>
            <a:ext cx="1403604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150" kern="0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TACO BELL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351276" y="3017520"/>
            <a:ext cx="877824" cy="438912"/>
          </a:xfrm>
          <a:prstGeom prst="rect">
            <a:avLst/>
          </a:prstGeom>
          <a:solidFill>
            <a:srgbClr val="F8F8F8"/>
          </a:solidFill>
          <a:ln w="9525">
            <a:solidFill>
              <a:srgbClr val="E5E5E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351276" y="3017520"/>
            <a:ext cx="877824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150" kern="0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SKIP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430268" y="3017520"/>
            <a:ext cx="1613916" cy="438912"/>
          </a:xfrm>
          <a:prstGeom prst="rect">
            <a:avLst/>
          </a:prstGeom>
          <a:solidFill>
            <a:srgbClr val="F8F8F8"/>
          </a:solidFill>
          <a:ln w="9525">
            <a:solidFill>
              <a:srgbClr val="E5E5E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430268" y="3017520"/>
            <a:ext cx="161391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150" kern="0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BMW BAVIERA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6245352" y="3017520"/>
            <a:ext cx="1403604" cy="438912"/>
          </a:xfrm>
          <a:prstGeom prst="rect">
            <a:avLst/>
          </a:prstGeom>
          <a:solidFill>
            <a:srgbClr val="F8F8F8"/>
          </a:solidFill>
          <a:ln w="9525">
            <a:solidFill>
              <a:srgbClr val="E5E5E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245352" y="3017520"/>
            <a:ext cx="1403604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150" kern="0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BOOMERANG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57200" y="3584448"/>
            <a:ext cx="1193292" cy="438912"/>
          </a:xfrm>
          <a:prstGeom prst="rect">
            <a:avLst/>
          </a:prstGeom>
          <a:solidFill>
            <a:srgbClr val="F8F8F8"/>
          </a:solidFill>
          <a:ln w="9525">
            <a:solidFill>
              <a:srgbClr val="E5E5E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57200" y="3584448"/>
            <a:ext cx="119329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150" kern="0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HERRERA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1851660" y="3584448"/>
            <a:ext cx="1088136" cy="438912"/>
          </a:xfrm>
          <a:prstGeom prst="rect">
            <a:avLst/>
          </a:prstGeom>
          <a:solidFill>
            <a:srgbClr val="F8F8F8"/>
          </a:solidFill>
          <a:ln w="9525">
            <a:solidFill>
              <a:srgbClr val="E5E5E5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851660" y="3584448"/>
            <a:ext cx="108813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150" kern="0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FORMAS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365760" y="4754880"/>
            <a:ext cx="8412480" cy="0"/>
          </a:xfrm>
          <a:prstGeom prst="line">
            <a:avLst/>
          </a:prstGeom>
          <a:noFill/>
          <a:ln w="9525">
            <a:solidFill>
              <a:srgbClr val="E5E5E5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65760" y="484632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b="1" spc="100" kern="0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INFO@BYINFLUENCE.ES</a:t>
            </a:r>
            <a:pPr algn="l" indent="0" marL="0">
              <a:buNone/>
            </a:pPr>
            <a:r>
              <a:rPr lang="en-US" sz="800" spc="1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@AGENCIABYINFLUENCE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6949440" y="484632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spc="1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 / 10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By Influence — Presentación de agencia</dc:title>
  <dc:subject>PptxGenJS Presentation</dc:subject>
  <dc:creator>Byinfluence</dc:creator>
  <cp:lastModifiedBy>Byinfluence</cp:lastModifiedBy>
  <cp:revision>1</cp:revision>
  <dcterms:created xsi:type="dcterms:W3CDTF">2026-07-22T07:56:15Z</dcterms:created>
  <dcterms:modified xsi:type="dcterms:W3CDTF">2026-07-22T07:56:15Z</dcterms:modified>
</cp:coreProperties>
</file>